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12192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8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1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9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4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2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2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9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4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9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0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0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89018-F95C-4149-808D-5006EC56DC6E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83DDE-916F-44AF-A8F9-2767D3B18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6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9247" y="5554875"/>
            <a:ext cx="37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mtClean="0"/>
              <a:t>B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712500"/>
              </p:ext>
            </p:extLst>
          </p:nvPr>
        </p:nvGraphicFramePr>
        <p:xfrm>
          <a:off x="139247" y="1025085"/>
          <a:ext cx="6624001" cy="4416911"/>
        </p:xfrm>
        <a:graphic>
          <a:graphicData uri="http://schemas.openxmlformats.org/drawingml/2006/table">
            <a:tbl>
              <a:tblPr/>
              <a:tblGrid>
                <a:gridCol w="657199">
                  <a:extLst>
                    <a:ext uri="{9D8B030D-6E8A-4147-A177-3AD203B41FA5}">
                      <a16:colId xmlns:a16="http://schemas.microsoft.com/office/drawing/2014/main" val="3782915681"/>
                    </a:ext>
                  </a:extLst>
                </a:gridCol>
                <a:gridCol w="151543">
                  <a:extLst>
                    <a:ext uri="{9D8B030D-6E8A-4147-A177-3AD203B41FA5}">
                      <a16:colId xmlns:a16="http://schemas.microsoft.com/office/drawing/2014/main" val="3105425306"/>
                    </a:ext>
                  </a:extLst>
                </a:gridCol>
                <a:gridCol w="482779">
                  <a:extLst>
                    <a:ext uri="{9D8B030D-6E8A-4147-A177-3AD203B41FA5}">
                      <a16:colId xmlns:a16="http://schemas.microsoft.com/office/drawing/2014/main" val="1938092307"/>
                    </a:ext>
                  </a:extLst>
                </a:gridCol>
                <a:gridCol w="420373">
                  <a:extLst>
                    <a:ext uri="{9D8B030D-6E8A-4147-A177-3AD203B41FA5}">
                      <a16:colId xmlns:a16="http://schemas.microsoft.com/office/drawing/2014/main" val="1995695732"/>
                    </a:ext>
                  </a:extLst>
                </a:gridCol>
                <a:gridCol w="444375">
                  <a:extLst>
                    <a:ext uri="{9D8B030D-6E8A-4147-A177-3AD203B41FA5}">
                      <a16:colId xmlns:a16="http://schemas.microsoft.com/office/drawing/2014/main" val="786234383"/>
                    </a:ext>
                  </a:extLst>
                </a:gridCol>
                <a:gridCol w="718006">
                  <a:extLst>
                    <a:ext uri="{9D8B030D-6E8A-4147-A177-3AD203B41FA5}">
                      <a16:colId xmlns:a16="http://schemas.microsoft.com/office/drawing/2014/main" val="696407285"/>
                    </a:ext>
                  </a:extLst>
                </a:gridCol>
                <a:gridCol w="3749726">
                  <a:extLst>
                    <a:ext uri="{9D8B030D-6E8A-4147-A177-3AD203B41FA5}">
                      <a16:colId xmlns:a16="http://schemas.microsoft.com/office/drawing/2014/main" val="2112690521"/>
                    </a:ext>
                  </a:extLst>
                </a:gridCol>
              </a:tblGrid>
              <a:tr h="140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Up-regulated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321" marR="5321" marT="5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Symbol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log2(FC)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 Ontology annotations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334919"/>
                  </a:ext>
                </a:extLst>
              </a:tr>
              <a:tr h="14051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CS10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MT2A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3.3E-106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737908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SERPINE1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9.6E-105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signaling receptor binding and protease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997036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NQO1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7.0E-90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oxidoreductase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374467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HMOX1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1.0E-85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homodimerization activity and oxidoreductase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88232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VGF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7.5E-85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factor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385036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RTL5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6.0E-78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929133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TIMP4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8.8E-75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protease binding and metalloendopeptidase inhibitor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780638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LEFTY1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3.5E-53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cytokine activity and transforming growth factor beta receptor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734259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1.7E-49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identical protein binding and signaling receptor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460768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LEFTY2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1.3E-38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cytokine activity and transforming growth factor beta receptor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74912"/>
                  </a:ext>
                </a:extLst>
              </a:tr>
              <a:tr h="14051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IRI-A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MT2A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2.5E-114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974653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SERPINE1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1.2E-111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signaling receptor binding and protease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952935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NQO1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4.9E-102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oxidoreductase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169501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HMOX1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2.3E-90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homodimerization activity and oxidoreductase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716634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VGF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1.6E-84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factor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022208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TIMP4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1.6E-80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protease binding and metalloendopeptidase inhibitor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603473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RTL5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7.5E-69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08581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LEFTY1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9.1E-55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cytokine activity and transforming growth factor beta receptor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33992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ANXA1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5.6E-39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signaling receptor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654953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GLIPR1L1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6.6E-37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200683"/>
                  </a:ext>
                </a:extLst>
              </a:tr>
              <a:tr h="14051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IRI-B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SERPINE1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1.7E-166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signaling receptor binding and protease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9328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MT2A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8.7E-146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998865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NQO1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3.3E-139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oxidoreductase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623389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HMOX1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5.8E-138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homodimerization activity and oxidoreductase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90896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VGF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6.2E-122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 factor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709829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TIMP4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2.0E-117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protease binding and metalloendopeptidase inhibitor activity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653540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RTL5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1.2E-107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853140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FLNC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2.0E-107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actin filament binding and ankyrin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917820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ANXA1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1.3E-87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signaling receptor binding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48653"/>
                  </a:ext>
                </a:extLst>
              </a:tr>
              <a:tr h="1405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MAP1A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5.0E-74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structural molecule activity and microtubule binding.</a:t>
                      </a:r>
                    </a:p>
                  </a:txBody>
                  <a:tcPr marL="5321" marR="5321" marT="5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5693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39998"/>
              </p:ext>
            </p:extLst>
          </p:nvPr>
        </p:nvGraphicFramePr>
        <p:xfrm>
          <a:off x="139247" y="6037086"/>
          <a:ext cx="6624000" cy="4944037"/>
        </p:xfrm>
        <a:graphic>
          <a:graphicData uri="http://schemas.openxmlformats.org/drawingml/2006/table">
            <a:tbl>
              <a:tblPr/>
              <a:tblGrid>
                <a:gridCol w="528895">
                  <a:extLst>
                    <a:ext uri="{9D8B030D-6E8A-4147-A177-3AD203B41FA5}">
                      <a16:colId xmlns:a16="http://schemas.microsoft.com/office/drawing/2014/main" val="4035141471"/>
                    </a:ext>
                  </a:extLst>
                </a:gridCol>
                <a:gridCol w="149439">
                  <a:extLst>
                    <a:ext uri="{9D8B030D-6E8A-4147-A177-3AD203B41FA5}">
                      <a16:colId xmlns:a16="http://schemas.microsoft.com/office/drawing/2014/main" val="3617755864"/>
                    </a:ext>
                  </a:extLst>
                </a:gridCol>
                <a:gridCol w="579458">
                  <a:extLst>
                    <a:ext uri="{9D8B030D-6E8A-4147-A177-3AD203B41FA5}">
                      <a16:colId xmlns:a16="http://schemas.microsoft.com/office/drawing/2014/main" val="2183836034"/>
                    </a:ext>
                  </a:extLst>
                </a:gridCol>
                <a:gridCol w="417007">
                  <a:extLst>
                    <a:ext uri="{9D8B030D-6E8A-4147-A177-3AD203B41FA5}">
                      <a16:colId xmlns:a16="http://schemas.microsoft.com/office/drawing/2014/main" val="2856209657"/>
                    </a:ext>
                  </a:extLst>
                </a:gridCol>
                <a:gridCol w="440896">
                  <a:extLst>
                    <a:ext uri="{9D8B030D-6E8A-4147-A177-3AD203B41FA5}">
                      <a16:colId xmlns:a16="http://schemas.microsoft.com/office/drawing/2014/main" val="1704630268"/>
                    </a:ext>
                  </a:extLst>
                </a:gridCol>
                <a:gridCol w="713242">
                  <a:extLst>
                    <a:ext uri="{9D8B030D-6E8A-4147-A177-3AD203B41FA5}">
                      <a16:colId xmlns:a16="http://schemas.microsoft.com/office/drawing/2014/main" val="3052236355"/>
                    </a:ext>
                  </a:extLst>
                </a:gridCol>
                <a:gridCol w="3795063">
                  <a:extLst>
                    <a:ext uri="{9D8B030D-6E8A-4147-A177-3AD203B41FA5}">
                      <a16:colId xmlns:a16="http://schemas.microsoft.com/office/drawing/2014/main" val="2784088801"/>
                    </a:ext>
                  </a:extLst>
                </a:gridCol>
              </a:tblGrid>
              <a:tr h="276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Down-regulated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Symbol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log2(FC)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 Ontology annotations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154658"/>
                  </a:ext>
                </a:extLst>
              </a:tr>
              <a:tr h="14040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CS10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H1-0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7.2E-254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290177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NPTX1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1.0E-213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045960"/>
                  </a:ext>
                </a:extLst>
              </a:tr>
              <a:tr h="276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KLF15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4.6E-65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DNA-binding transcription factor activity and proximal promoter DNA-binding transcription activator activity, RNA polymerase II-specific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314939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AL591742.2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8.7E-63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RNA gene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lncRNA class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694582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SYT7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8.0E-62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syntaxin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310647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ECEL1P1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8.8E-49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Pseudogene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370399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STON1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1.5E-48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281259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3.2E-48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signaling receptor binding and C5L2 anaphylatoxin chemotactic receptor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396302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2.1E-46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164354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HRC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6.5E-43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ATPase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169645"/>
                  </a:ext>
                </a:extLst>
              </a:tr>
              <a:tr h="14040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IRI-A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H1-0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7.9E-274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236836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NPTX1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7.8E-226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042721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ACTN3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2.3E-78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actin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11276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AL591742.2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1.4E-75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RNA gene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lncRNA class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967287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SYT7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6.8E-73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syntaxin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887332"/>
                  </a:ext>
                </a:extLst>
              </a:tr>
              <a:tr h="276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KLF15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2.7E-63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DNA-binding transcription factor activity and proximal promoter DNA-binding transcription activator activity, RNA polymerase II-specific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54252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5.7E-52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signaling receptor binding and C5L2 anaphylatoxin chemotactic receptor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78032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KCNH2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1.6E-51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homodimerization activity and obsolete signal transducer activity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581132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1.0E-49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565932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ECEL1P1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2.7E-48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Pseudogene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292431"/>
                  </a:ext>
                </a:extLst>
              </a:tr>
              <a:tr h="14040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IRI-B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H1-0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3.0E-282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313207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NPTX1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5.7E-228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80416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SYT7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1.1E-98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syntaxin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461225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ACTN3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1.2E-77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actin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286469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AL591742.2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4.7E-77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RNA gene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lncRNA class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878987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2.8E-66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signaling receptor binding and C5L2 anaphylatoxin chemotactic receptor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400654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STON1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5.5E-65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Unk.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117820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KCNH2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F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6.3E-60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homodimerization activity and obsolete signal transducer activity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818306"/>
                  </a:ext>
                </a:extLst>
              </a:tr>
              <a:tr h="140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HRC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6.4E-60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 ion binding and ATPase binding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935132"/>
                  </a:ext>
                </a:extLst>
              </a:tr>
              <a:tr h="276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KLF15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6.9E-59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 coding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DNA-binding transcription factor activity and proximal promoter DNA-binding transcription activator activity, RNA polymerase II-specific</a:t>
                      </a:r>
                    </a:p>
                  </a:txBody>
                  <a:tcPr marL="4627" marR="4627" marT="46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53994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9247" y="180686"/>
            <a:ext cx="37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/>
              <a:t>A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06199"/>
              </p:ext>
            </p:extLst>
          </p:nvPr>
        </p:nvGraphicFramePr>
        <p:xfrm>
          <a:off x="730841" y="180686"/>
          <a:ext cx="1727200" cy="731520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317452949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all 3 cryoprotectant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6688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CS10 and IRI-A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3052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CS10 and IRI-B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519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IRI-A and IRI-B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A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132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38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734</Words>
  <Application>Microsoft Office PowerPoint</Application>
  <PresentationFormat>Widescreen</PresentationFormat>
  <Paragraphs>386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Luxembourg Institute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Mommaerts</dc:creator>
  <cp:lastModifiedBy>Kathleen Mommaerts</cp:lastModifiedBy>
  <cp:revision>10</cp:revision>
  <dcterms:created xsi:type="dcterms:W3CDTF">2022-01-31T15:07:03Z</dcterms:created>
  <dcterms:modified xsi:type="dcterms:W3CDTF">2022-09-27T09:29:25Z</dcterms:modified>
</cp:coreProperties>
</file>