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8099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2530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325531"/>
            <a:ext cx="5829300" cy="28198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254073"/>
            <a:ext cx="5143500" cy="195548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14C-B648-4E81-9552-C0E503F0162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316-A750-4DFE-87CE-25834A1D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14C-B648-4E81-9552-C0E503F0162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316-A750-4DFE-87CE-25834A1D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31220"/>
            <a:ext cx="1478756" cy="6863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31220"/>
            <a:ext cx="4350544" cy="686388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14C-B648-4E81-9552-C0E503F0162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316-A750-4DFE-87CE-25834A1D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8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14C-B648-4E81-9552-C0E503F0162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316-A750-4DFE-87CE-25834A1D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4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019234"/>
            <a:ext cx="5915025" cy="336913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420242"/>
            <a:ext cx="5915025" cy="17717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14C-B648-4E81-9552-C0E503F0162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316-A750-4DFE-87CE-25834A1D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9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156097"/>
            <a:ext cx="2914650" cy="5139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156097"/>
            <a:ext cx="2914650" cy="5139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14C-B648-4E81-9552-C0E503F0162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316-A750-4DFE-87CE-25834A1D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5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31221"/>
            <a:ext cx="5915025" cy="15655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985485"/>
            <a:ext cx="2901255" cy="9730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958540"/>
            <a:ext cx="2901255" cy="435156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985485"/>
            <a:ext cx="2915543" cy="9730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958540"/>
            <a:ext cx="2915543" cy="435156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14C-B648-4E81-9552-C0E503F0162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316-A750-4DFE-87CE-25834A1D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9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14C-B648-4E81-9552-C0E503F0162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316-A750-4DFE-87CE-25834A1D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14C-B648-4E81-9552-C0E503F0162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316-A750-4DFE-87CE-25834A1D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7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39962"/>
            <a:ext cx="2211884" cy="188986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166169"/>
            <a:ext cx="3471863" cy="575584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429828"/>
            <a:ext cx="2211884" cy="45015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14C-B648-4E81-9552-C0E503F0162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316-A750-4DFE-87CE-25834A1D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4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39962"/>
            <a:ext cx="2211884" cy="188986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166169"/>
            <a:ext cx="3471863" cy="575584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429828"/>
            <a:ext cx="2211884" cy="45015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14C-B648-4E81-9552-C0E503F0162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316-A750-4DFE-87CE-25834A1D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7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31221"/>
            <a:ext cx="5915025" cy="1565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156097"/>
            <a:ext cx="5915025" cy="513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7506969"/>
            <a:ext cx="1543050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D214C-B648-4E81-9552-C0E503F0162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7506969"/>
            <a:ext cx="2314575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7506969"/>
            <a:ext cx="1543050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F316-A750-4DFE-87CE-25834A1D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1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968717"/>
              </p:ext>
            </p:extLst>
          </p:nvPr>
        </p:nvGraphicFramePr>
        <p:xfrm>
          <a:off x="342402" y="4030531"/>
          <a:ext cx="6486496" cy="3941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5198">
                  <a:extLst>
                    <a:ext uri="{9D8B030D-6E8A-4147-A177-3AD203B41FA5}">
                      <a16:colId xmlns:a16="http://schemas.microsoft.com/office/drawing/2014/main" val="209817562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1911493264"/>
                    </a:ext>
                  </a:extLst>
                </a:gridCol>
                <a:gridCol w="4149198">
                  <a:extLst>
                    <a:ext uri="{9D8B030D-6E8A-4147-A177-3AD203B41FA5}">
                      <a16:colId xmlns:a16="http://schemas.microsoft.com/office/drawing/2014/main" val="59358117"/>
                    </a:ext>
                  </a:extLst>
                </a:gridCol>
              </a:tblGrid>
              <a:tr h="3223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Pathways deregulation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Cryoprotectants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Pathway name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136319"/>
                  </a:ext>
                </a:extLst>
              </a:tr>
              <a:tr h="162319">
                <a:tc rowSpan="10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</a:rPr>
                        <a:t>Up-regulated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Common CS10 and IRI-B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HALLMARK_HYPOXIA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609007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IRI-B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CONCANNON_APOPTOSIS_BY_EPOXOMICIN_UP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305046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HALLMARK_HYPOXIA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55208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GO_RESPONSE_TO_OXIDATIVE_STRESS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202040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WINTER_HYPOXIA_METAGENE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560805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GO_CELLULAR_RESPONSE_TO_STRESS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143810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GO_EMBRYONIC_MORPHOGENESIS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117920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GO_REGULATION_OF_RESPONSE_TO_STRESS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155855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GO_REGULATION_OF_CELLULAR_RESPONSE_TO_STRESS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89527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BUYTAERT_PHOTODYNAMIC_THERAPY_STRESS_UP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004655"/>
                  </a:ext>
                </a:extLst>
              </a:tr>
              <a:tr h="172141">
                <a:tc rowSpan="10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</a:rPr>
                        <a:t>Down-regulated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Common all cryoprotectants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GO_PASSIVE_TRANSMEMBRANE_TRANSPORTER_ACTIVITY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4832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GO_INORGANIC_ION_TRANSMEMBRANE_TRANSPORT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235094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GO_ION_TRANSMEMBRANE_TRANSPORT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706029"/>
                  </a:ext>
                </a:extLst>
              </a:tr>
              <a:tr h="1721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GO_METAL_ION_TRANSMEMBRANE_TRANSPORTER_ACTIVITY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259906"/>
                  </a:ext>
                </a:extLst>
              </a:tr>
              <a:tr h="200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GO_INORGANIC_CATION_TRANSMEMBRANE_TRANSPORTER_ACTIVITY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639743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GO_REGULATION_OF_TRANSMEMBRANE_TRANSPORT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8636789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GO_TRANSMEMBRANE_TRANSPORT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8685476"/>
                  </a:ext>
                </a:extLst>
              </a:tr>
              <a:tr h="1721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GO_CATION_TRANSMEMBRANE_TRANSPORTER_ACTIVITY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442121"/>
                  </a:ext>
                </a:extLst>
              </a:tr>
              <a:tr h="16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GO_TRANSMEMBRANE_TRANSPORTER_ACTIVITY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454064"/>
                  </a:ext>
                </a:extLst>
              </a:tr>
              <a:tr h="3223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GO_MONOVALENT_INORGANIC_CATION_TRANSMEMBRANE_TRANSPORTER_ACTIVITY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52502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4" y="71984"/>
            <a:ext cx="3739452" cy="37353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2" y="0"/>
            <a:ext cx="37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A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96315" y="86539"/>
            <a:ext cx="240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B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96738" y="1892418"/>
            <a:ext cx="26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C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93246" y="2960056"/>
            <a:ext cx="240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D</a:t>
            </a:r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667649"/>
              </p:ext>
            </p:extLst>
          </p:nvPr>
        </p:nvGraphicFramePr>
        <p:xfrm>
          <a:off x="3858358" y="1976825"/>
          <a:ext cx="2922415" cy="762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687">
                  <a:extLst>
                    <a:ext uri="{9D8B030D-6E8A-4147-A177-3AD203B41FA5}">
                      <a16:colId xmlns:a16="http://schemas.microsoft.com/office/drawing/2014/main" val="4260385521"/>
                    </a:ext>
                  </a:extLst>
                </a:gridCol>
                <a:gridCol w="574576">
                  <a:extLst>
                    <a:ext uri="{9D8B030D-6E8A-4147-A177-3AD203B41FA5}">
                      <a16:colId xmlns:a16="http://schemas.microsoft.com/office/drawing/2014/main" val="1244180643"/>
                    </a:ext>
                  </a:extLst>
                </a:gridCol>
                <a:gridCol w="574576">
                  <a:extLst>
                    <a:ext uri="{9D8B030D-6E8A-4147-A177-3AD203B41FA5}">
                      <a16:colId xmlns:a16="http://schemas.microsoft.com/office/drawing/2014/main" val="2646694022"/>
                    </a:ext>
                  </a:extLst>
                </a:gridCol>
                <a:gridCol w="574576">
                  <a:extLst>
                    <a:ext uri="{9D8B030D-6E8A-4147-A177-3AD203B41FA5}">
                      <a16:colId xmlns:a16="http://schemas.microsoft.com/office/drawing/2014/main" val="1963373862"/>
                    </a:ext>
                  </a:extLst>
                </a:gridCol>
              </a:tblGrid>
              <a:tr h="190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Number of DEGs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CS10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IRI-A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IRI-B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613967"/>
                  </a:ext>
                </a:extLst>
              </a:tr>
              <a:tr h="190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Down-regulated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40884"/>
                  </a:ext>
                </a:extLst>
              </a:tr>
              <a:tr h="190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Up-regulated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76166"/>
                  </a:ext>
                </a:extLst>
              </a:tr>
              <a:tr h="190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De-regulated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278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90507"/>
              </p:ext>
            </p:extLst>
          </p:nvPr>
        </p:nvGraphicFramePr>
        <p:xfrm>
          <a:off x="3865709" y="2960056"/>
          <a:ext cx="2926800" cy="916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800">
                  <a:extLst>
                    <a:ext uri="{9D8B030D-6E8A-4147-A177-3AD203B41FA5}">
                      <a16:colId xmlns:a16="http://schemas.microsoft.com/office/drawing/2014/main" val="259668959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11133532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21914214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94897050"/>
                    </a:ext>
                  </a:extLst>
                </a:gridCol>
              </a:tblGrid>
              <a:tr h="329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Number of </a:t>
                      </a:r>
                      <a:r>
                        <a:rPr lang="en-US" sz="1100" b="1" u="none" strike="noStrike" smtClean="0">
                          <a:effectLst/>
                        </a:rPr>
                        <a:t>selected pathways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CS10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IRI-A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IRI-B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679300"/>
                  </a:ext>
                </a:extLst>
              </a:tr>
              <a:tr h="190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Down-regulated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58058"/>
                  </a:ext>
                </a:extLst>
              </a:tr>
              <a:tr h="190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Up-regulated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361856"/>
                  </a:ext>
                </a:extLst>
              </a:tr>
              <a:tr h="190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De-regulated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691818"/>
                  </a:ext>
                </a:extLst>
              </a:tr>
            </a:tbl>
          </a:graphicData>
        </a:graphic>
      </p:graphicFrame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109" y="271090"/>
            <a:ext cx="1499791" cy="1512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57" y="271090"/>
            <a:ext cx="1499791" cy="15120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0" y="3874594"/>
            <a:ext cx="375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1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</TotalTime>
  <Words>77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Luxembourg Institute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Mommaerts</dc:creator>
  <cp:lastModifiedBy>Kathleen Mommaerts</cp:lastModifiedBy>
  <cp:revision>36</cp:revision>
  <dcterms:created xsi:type="dcterms:W3CDTF">2021-06-18T16:32:45Z</dcterms:created>
  <dcterms:modified xsi:type="dcterms:W3CDTF">2022-09-21T07:34:10Z</dcterms:modified>
</cp:coreProperties>
</file>